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6" r:id="rId2"/>
  </p:sldMasterIdLst>
  <p:notesMasterIdLst>
    <p:notesMasterId r:id="rId11"/>
  </p:notesMasterIdLst>
  <p:handoutMasterIdLst>
    <p:handoutMasterId r:id="rId12"/>
  </p:handoutMasterIdLst>
  <p:sldIdLst>
    <p:sldId id="265" r:id="rId3"/>
    <p:sldId id="353" r:id="rId4"/>
    <p:sldId id="352" r:id="rId5"/>
    <p:sldId id="354" r:id="rId6"/>
    <p:sldId id="355" r:id="rId7"/>
    <p:sldId id="356" r:id="rId8"/>
    <p:sldId id="357" r:id="rId9"/>
    <p:sldId id="351" r:id="rId10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57" autoAdjust="0"/>
    <p:restoredTop sz="94886" autoAdjust="0"/>
  </p:normalViewPr>
  <p:slideViewPr>
    <p:cSldViewPr>
      <p:cViewPr varScale="1">
        <p:scale>
          <a:sx n="83" d="100"/>
          <a:sy n="83" d="100"/>
        </p:scale>
        <p:origin x="634" y="91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-281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DCDC0-B218-4AB4-BC3D-5BDA95A4B4A4}" type="datetimeFigureOut">
              <a:rPr lang="en-US" smtClean="0"/>
              <a:t>6/7/2019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6CCD48-A15D-4990-8CF9-9D885E3A5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0391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AFD17-03A8-4AA5-B1E2-757E14898930}" type="datetimeFigureOut">
              <a:rPr lang="en-US" smtClean="0"/>
              <a:t>6/7/2019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DB796-275C-4F7F-B285-1DB096A83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323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218723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3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1258464" y="1857658"/>
            <a:ext cx="6298036" cy="1482442"/>
          </a:xfrm>
          <a:prstGeom prst="rect">
            <a:avLst/>
          </a:prstGeom>
          <a:ln algn="ctr"/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4398" b="1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258464" y="3429000"/>
            <a:ext cx="5479648" cy="723098"/>
          </a:xfrm>
          <a:prstGeom prst="rect">
            <a:avLst/>
          </a:prstGeom>
          <a:ln algn="ctr"/>
        </p:spPr>
        <p:txBody>
          <a:bodyPr lIns="0" tIns="0" rIns="0" bIns="0" anchor="ctr" anchorCtr="0"/>
          <a:lstStyle>
            <a:lvl1pPr marL="0" indent="0">
              <a:buClrTx/>
              <a:buFontTx/>
              <a:buNone/>
              <a:defRPr sz="2398" i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Subtitle Goes Here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67998" y="55526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67998" y="6195812"/>
            <a:ext cx="5391150" cy="327457"/>
          </a:xfrm>
        </p:spPr>
        <p:txBody>
          <a:bodyPr anchor="t">
            <a:no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67998" y="58701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1547504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377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1"/>
            <a:ext cx="6060417" cy="5853113"/>
          </a:xfrm>
        </p:spPr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 sz="2800">
                <a:latin typeface="Arial" pitchFamily="34" charset="0"/>
                <a:cs typeface="Arial" pitchFamily="34" charset="0"/>
              </a:defRPr>
            </a:lvl2pPr>
            <a:lvl3pPr>
              <a:defRPr sz="2400">
                <a:latin typeface="Arial" pitchFamily="34" charset="0"/>
                <a:cs typeface="Arial" pitchFamily="34" charset="0"/>
              </a:defRPr>
            </a:lvl3pPr>
            <a:lvl4pPr>
              <a:defRPr sz="2000">
                <a:latin typeface="Arial" pitchFamily="34" charset="0"/>
                <a:cs typeface="Arial" pitchFamily="34" charset="0"/>
              </a:defRPr>
            </a:lvl4pPr>
            <a:lvl5pPr>
              <a:defRPr sz="2000">
                <a:latin typeface="Arial" pitchFamily="34" charset="0"/>
                <a:cs typeface="Arial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6328A8D-614A-44EF-A066-E2F3F64FF356}" type="datetime1">
              <a:rPr lang="en-US" smtClean="0"/>
              <a:pPr/>
              <a:t>6/7/2019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57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FCED70F-6504-40F5-8AA3-DE8EBCFD984D}" type="datetime1">
              <a:rPr lang="en-US" smtClean="0"/>
              <a:pPr/>
              <a:t>6/7/2019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54521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D03ABDF7-39F1-4BFB-A13F-6F2E2041B568}" type="datetime1">
              <a:rPr lang="en-US" smtClean="0"/>
              <a:pPr/>
              <a:t>6/7/2019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33824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9853823" cy="5851525"/>
          </a:xfrm>
        </p:spPr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6294D1-DF86-4991-BA8F-3305AA15E5FF}" type="datetime1">
              <a:rPr lang="en-US" smtClean="0"/>
              <a:pPr/>
              <a:t>6/7/2019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1886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295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78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2576"/>
            <a:ext cx="2423616" cy="363542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 bwMode="auto">
          <a:xfrm>
            <a:off x="1979612" y="4219724"/>
            <a:ext cx="56388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r">
              <a:spcBef>
                <a:spcPts val="0"/>
              </a:spcBef>
              <a:buSzTx/>
            </a:pPr>
            <a:r>
              <a:rPr lang="en-US" sz="2800" i="0" dirty="0" smtClean="0">
                <a:latin typeface="Arial" pitchFamily="34" charset="0"/>
                <a:cs typeface="Arial" pitchFamily="34" charset="0"/>
              </a:rPr>
              <a:t>Dr Ganesh </a:t>
            </a:r>
            <a:r>
              <a:rPr lang="en-US" sz="2800" i="0" dirty="0" err="1" smtClean="0">
                <a:latin typeface="Arial" pitchFamily="34" charset="0"/>
                <a:cs typeface="Arial" pitchFamily="34" charset="0"/>
              </a:rPr>
              <a:t>Neelakanta</a:t>
            </a:r>
            <a:r>
              <a:rPr lang="en-US" sz="2800" i="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2800" i="0" dirty="0" err="1" smtClean="0">
                <a:latin typeface="Arial" pitchFamily="34" charset="0"/>
                <a:cs typeface="Arial" pitchFamily="34" charset="0"/>
              </a:rPr>
              <a:t>Iyer</a:t>
            </a:r>
            <a:endParaRPr lang="en-US" sz="2800" i="0" dirty="0" smtClean="0">
              <a:latin typeface="Arial" pitchFamily="34" charset="0"/>
              <a:cs typeface="Arial" pitchFamily="34" charset="0"/>
            </a:endParaRPr>
          </a:p>
          <a:p>
            <a:pPr algn="r">
              <a:spcBef>
                <a:spcPts val="0"/>
              </a:spcBef>
              <a:buSzTx/>
            </a:pPr>
            <a:endParaRPr lang="en-US" sz="2800" i="0" dirty="0" smtClean="0">
              <a:latin typeface="Arial" pitchFamily="34" charset="0"/>
              <a:cs typeface="Arial" pitchFamily="34" charset="0"/>
            </a:endParaRPr>
          </a:p>
          <a:p>
            <a:pPr algn="r">
              <a:spcBef>
                <a:spcPts val="0"/>
              </a:spcBef>
              <a:buSzTx/>
            </a:pPr>
            <a:r>
              <a:rPr lang="en-US" sz="2800" i="0" dirty="0" smtClean="0">
                <a:latin typeface="Arial" pitchFamily="34" charset="0"/>
                <a:cs typeface="Arial" pitchFamily="34" charset="0"/>
              </a:rPr>
              <a:t>ni_amrita@progress.com</a:t>
            </a:r>
            <a:endParaRPr lang="en-US" sz="2800" i="0" dirty="0">
              <a:latin typeface="Arial" pitchFamily="34" charset="0"/>
              <a:cs typeface="Arial" pitchFamily="34" charset="0"/>
            </a:endParaRPr>
          </a:p>
          <a:p>
            <a:pPr algn="r">
              <a:spcBef>
                <a:spcPts val="0"/>
              </a:spcBef>
              <a:buSzTx/>
            </a:pPr>
            <a:r>
              <a:rPr lang="en-US" sz="2800" i="0" dirty="0">
                <a:latin typeface="Arial" pitchFamily="34" charset="0"/>
                <a:cs typeface="Arial" pitchFamily="34" charset="0"/>
              </a:rPr>
              <a:t>ganesh.vigneswara@gmail.com </a:t>
            </a:r>
          </a:p>
        </p:txBody>
      </p:sp>
      <p:pic>
        <p:nvPicPr>
          <p:cNvPr id="8" name="Picture 4" descr="Image result for thank you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612" y="1143000"/>
            <a:ext cx="3867891" cy="273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012" y="152400"/>
            <a:ext cx="2820821" cy="2820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05075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218723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3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1258464" y="1857658"/>
            <a:ext cx="6298036" cy="1482442"/>
          </a:xfrm>
          <a:prstGeom prst="rect">
            <a:avLst/>
          </a:prstGeom>
          <a:ln algn="ctr"/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4398" b="1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258464" y="3429000"/>
            <a:ext cx="5479648" cy="723098"/>
          </a:xfrm>
          <a:prstGeom prst="rect">
            <a:avLst/>
          </a:prstGeom>
          <a:ln algn="ctr"/>
        </p:spPr>
        <p:txBody>
          <a:bodyPr lIns="0" tIns="0" rIns="0" bIns="0" anchor="ctr" anchorCtr="0"/>
          <a:lstStyle>
            <a:lvl1pPr marL="0" indent="0">
              <a:buClrTx/>
              <a:buFontTx/>
              <a:buNone/>
              <a:defRPr sz="2398" i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Subtitle Goes Here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67998" y="55526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67998" y="6195812"/>
            <a:ext cx="5391150" cy="327457"/>
          </a:xfrm>
        </p:spPr>
        <p:txBody>
          <a:bodyPr anchor="t">
            <a:no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67998" y="58701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  <p:pic>
        <p:nvPicPr>
          <p:cNvPr id="2" name="Picture 2" descr="C:\Users\ni_ganesh\Pictures\152810210538383279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212" y="-228600"/>
            <a:ext cx="3749142" cy="187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8723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7709954-28B3-4283-B2DC-1D2E6DE995B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AutoShape 2" descr="Image result for amrita logo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0803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7709954-28B3-4283-B2DC-1D2E6DE995B9}" type="datetime1">
              <a:rPr lang="en-US" smtClean="0"/>
              <a:pPr/>
              <a:t>6/7/2019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AutoShape 2" descr="Image result for amrita logo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7085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9416B4E-D5A4-4AB9-B102-3A2FDFA1328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012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73034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045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012" y="1600200"/>
            <a:ext cx="54864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9212" y="1600200"/>
            <a:ext cx="5486399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5698FB-27BF-4C47-983F-CA7FB5BC760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55793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807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DC94FE6-B913-4D1C-A206-493B5CB56A1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94903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0569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F210AB6-92B5-418A-B188-09ABB327D03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87240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ackground texture design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989"/>
          <a:stretch/>
        </p:blipFill>
        <p:spPr bwMode="auto">
          <a:xfrm>
            <a:off x="-2" y="14130"/>
            <a:ext cx="12188825" cy="685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384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Picture 18" descr="Image result for background texture design elephant body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355" y="7936"/>
            <a:ext cx="12206179" cy="686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6918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 texture design peacock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57" t="9738" r="257" b="9738"/>
          <a:stretch/>
        </p:blipFill>
        <p:spPr bwMode="auto">
          <a:xfrm>
            <a:off x="-30491" y="-4795"/>
            <a:ext cx="12219316" cy="688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5377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28015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1"/>
            <a:ext cx="6060417" cy="5853113"/>
          </a:xfrm>
        </p:spPr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 sz="2800">
                <a:latin typeface="Arial" pitchFamily="34" charset="0"/>
                <a:cs typeface="Arial" pitchFamily="34" charset="0"/>
              </a:defRPr>
            </a:lvl2pPr>
            <a:lvl3pPr>
              <a:defRPr sz="2400">
                <a:latin typeface="Arial" pitchFamily="34" charset="0"/>
                <a:cs typeface="Arial" pitchFamily="34" charset="0"/>
              </a:defRPr>
            </a:lvl3pPr>
            <a:lvl4pPr>
              <a:defRPr sz="2000">
                <a:latin typeface="Arial" pitchFamily="34" charset="0"/>
                <a:cs typeface="Arial" pitchFamily="34" charset="0"/>
              </a:defRPr>
            </a:lvl4pPr>
            <a:lvl5pPr>
              <a:defRPr sz="2000">
                <a:latin typeface="Arial" pitchFamily="34" charset="0"/>
                <a:cs typeface="Arial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6328A8D-614A-44EF-A066-E2F3F64FF3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62723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FCED70F-6504-40F5-8AA3-DE8EBCFD984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315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9416B4E-D5A4-4AB9-B102-3A2FDFA13286}" type="datetime1">
              <a:rPr lang="en-US" smtClean="0"/>
              <a:pPr/>
              <a:t>6/7/2019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012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61371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D03ABDF7-39F1-4BFB-A13F-6F2E2041B56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47289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9853823" cy="5851525"/>
          </a:xfrm>
        </p:spPr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6294D1-DF86-4991-BA8F-3305AA15E5F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04648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5777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411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2576"/>
            <a:ext cx="2423616" cy="363542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 bwMode="auto">
          <a:xfrm>
            <a:off x="1979612" y="4219724"/>
            <a:ext cx="56388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dirty="0" smtClean="0">
                <a:solidFill>
                  <a:prstClr val="black"/>
                </a:solidFill>
                <a:cs typeface="Arial" pitchFamily="34" charset="0"/>
              </a:rPr>
              <a:t>Dr Ganesh </a:t>
            </a:r>
            <a:r>
              <a:rPr lang="en-US" sz="2800" dirty="0" err="1" smtClean="0">
                <a:solidFill>
                  <a:prstClr val="black"/>
                </a:solidFill>
                <a:cs typeface="Arial" pitchFamily="34" charset="0"/>
              </a:rPr>
              <a:t>Neelakanta</a:t>
            </a:r>
            <a:r>
              <a:rPr lang="en-US" sz="2800" dirty="0" smtClean="0">
                <a:solidFill>
                  <a:prstClr val="black"/>
                </a:solidFill>
                <a:cs typeface="Arial" pitchFamily="34" charset="0"/>
              </a:rPr>
              <a:t> </a:t>
            </a:r>
            <a:r>
              <a:rPr lang="en-US" sz="2800" dirty="0" err="1" smtClean="0">
                <a:solidFill>
                  <a:prstClr val="black"/>
                </a:solidFill>
                <a:cs typeface="Arial" pitchFamily="34" charset="0"/>
              </a:rPr>
              <a:t>Iyer</a:t>
            </a:r>
            <a:endParaRPr lang="en-US" sz="2800" dirty="0" smtClean="0">
              <a:solidFill>
                <a:prstClr val="black"/>
              </a:solidFill>
              <a:cs typeface="Arial" pitchFamily="34" charset="0"/>
            </a:endParaRPr>
          </a:p>
          <a:p>
            <a:pPr algn="r"/>
            <a:endParaRPr lang="en-US" sz="2800" dirty="0" smtClean="0">
              <a:solidFill>
                <a:prstClr val="black"/>
              </a:solidFill>
              <a:cs typeface="Arial" pitchFamily="34" charset="0"/>
            </a:endParaRPr>
          </a:p>
          <a:p>
            <a:pPr algn="r"/>
            <a:r>
              <a:rPr lang="en-US" sz="2800" dirty="0" smtClean="0">
                <a:solidFill>
                  <a:prstClr val="black"/>
                </a:solidFill>
                <a:cs typeface="Arial" pitchFamily="34" charset="0"/>
              </a:rPr>
              <a:t>ni_amrita@cb.amrita.edu</a:t>
            </a:r>
            <a:endParaRPr lang="en-US" sz="2800" dirty="0">
              <a:solidFill>
                <a:prstClr val="black"/>
              </a:solidFill>
              <a:cs typeface="Arial" pitchFamily="34" charset="0"/>
            </a:endParaRPr>
          </a:p>
          <a:p>
            <a:pPr algn="r"/>
            <a:r>
              <a:rPr lang="en-US" sz="2800" dirty="0">
                <a:solidFill>
                  <a:prstClr val="black"/>
                </a:solidFill>
                <a:cs typeface="Arial" pitchFamily="34" charset="0"/>
              </a:rPr>
              <a:t>ganesh.vigneswara@gmail.com </a:t>
            </a:r>
          </a:p>
        </p:txBody>
      </p:sp>
      <p:pic>
        <p:nvPicPr>
          <p:cNvPr id="8" name="Picture 4" descr="Image result for thank you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612" y="1143000"/>
            <a:ext cx="3867891" cy="273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012" y="152400"/>
            <a:ext cx="2820821" cy="2820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0680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045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012" y="1600200"/>
            <a:ext cx="54864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9212" y="1600200"/>
            <a:ext cx="5486399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5698FB-27BF-4C47-983F-CA7FB5BC7607}" type="datetime1">
              <a:rPr lang="en-US" smtClean="0"/>
              <a:pPr/>
              <a:t>6/7/2019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6088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807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DC94FE6-B913-4D1C-A206-493B5CB56A1B}" type="datetime1">
              <a:rPr lang="en-US" smtClean="0"/>
              <a:pPr/>
              <a:t>6/7/2019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375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0569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F210AB6-92B5-418A-B188-09ABB327D03A}" type="datetime1">
              <a:rPr lang="en-US" smtClean="0"/>
              <a:pPr/>
              <a:t>6/7/2019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5194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ackground texture design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989"/>
          <a:stretch/>
        </p:blipFill>
        <p:spPr bwMode="auto">
          <a:xfrm>
            <a:off x="-2" y="14130"/>
            <a:ext cx="12188825" cy="685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25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Picture 18" descr="Image result for background texture design elephant body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355" y="7936"/>
            <a:ext cx="12206179" cy="686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03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 texture design peacock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57" t="9738" r="257" b="9738"/>
          <a:stretch/>
        </p:blipFill>
        <p:spPr bwMode="auto">
          <a:xfrm>
            <a:off x="-30491" y="-4795"/>
            <a:ext cx="12219316" cy="688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409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64BA5-1061-408E-8942-1F8E01A62DEC}" type="datetime1">
              <a:rPr lang="en-US" smtClean="0"/>
              <a:t>6/7/2019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Dr</a:t>
            </a:r>
            <a:r>
              <a:rPr lang="en-US" dirty="0" smtClean="0"/>
              <a:t> Ganesh </a:t>
            </a:r>
            <a:r>
              <a:rPr lang="en-US" dirty="0" err="1" smtClean="0"/>
              <a:t>Neelakanta</a:t>
            </a:r>
            <a:r>
              <a:rPr lang="en-US" dirty="0" smtClean="0"/>
              <a:t> </a:t>
            </a:r>
            <a:r>
              <a:rPr lang="en-US" dirty="0" err="1" smtClean="0"/>
              <a:t>Iyer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DB6DB-7499-4228-9BC0-66809057D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558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3" r:id="rId7"/>
    <p:sldLayoutId id="2147483664" r:id="rId8"/>
    <p:sldLayoutId id="2147483665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1" r:id="rId15"/>
    <p:sldLayoutId id="2147483662" r:id="rId16"/>
    <p:sldLayoutId id="2147483660" r:id="rId17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64BA5-1061-408E-8942-1F8E01A62DE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>
                <a:solidFill>
                  <a:prstClr val="black">
                    <a:tint val="75000"/>
                  </a:prstClr>
                </a:solidFill>
              </a:rPr>
              <a:t>Dr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 Ganesh </a:t>
            </a:r>
            <a:r>
              <a:rPr lang="en-US" dirty="0" err="1" smtClean="0">
                <a:solidFill>
                  <a:prstClr val="black">
                    <a:tint val="75000"/>
                  </a:prstClr>
                </a:solidFill>
              </a:rPr>
              <a:t>Neelakanta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 </a:t>
            </a:r>
            <a:r>
              <a:rPr lang="en-US" dirty="0" err="1" smtClean="0">
                <a:solidFill>
                  <a:prstClr val="black">
                    <a:tint val="75000"/>
                  </a:prstClr>
                </a:solidFill>
              </a:rPr>
              <a:t>Iyer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980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bleyer.org/icaru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ferencedesigner.com/tutorials/verilog/verilog_01.php" TargetMode="External"/><Relationship Id="rId2" Type="http://schemas.openxmlformats.org/officeDocument/2006/relationships/hyperlink" Target="http://vol.verilog.com/VOL/main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lectrosofts.com/verilog/introduction.html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258464" y="1857658"/>
            <a:ext cx="9865148" cy="148244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15CSE301 </a:t>
            </a:r>
            <a:br>
              <a:rPr lang="en-US" dirty="0" smtClean="0"/>
            </a:br>
            <a:r>
              <a:rPr lang="en-US" dirty="0" smtClean="0"/>
              <a:t>Computer Organization and Architecture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Lab 1 </a:t>
            </a:r>
          </a:p>
          <a:p>
            <a:r>
              <a:rPr lang="en-US" dirty="0" smtClean="0"/>
              <a:t>Introduction to </a:t>
            </a:r>
            <a:r>
              <a:rPr lang="en-US" dirty="0" err="1" smtClean="0"/>
              <a:t>iverilog</a:t>
            </a:r>
            <a:endParaRPr lang="en-US" dirty="0" smtClean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Dr</a:t>
            </a:r>
            <a:r>
              <a:rPr lang="en-US" dirty="0" smtClean="0"/>
              <a:t> Ganesh </a:t>
            </a:r>
            <a:r>
              <a:rPr lang="en-US" dirty="0" err="1" smtClean="0"/>
              <a:t>Neelakanta</a:t>
            </a:r>
            <a:r>
              <a:rPr lang="en-US" dirty="0" smtClean="0"/>
              <a:t> </a:t>
            </a:r>
            <a:r>
              <a:rPr lang="en-US" dirty="0" err="1" smtClean="0"/>
              <a:t>Iyer</a:t>
            </a:r>
            <a:r>
              <a:rPr lang="en-US" dirty="0"/>
              <a:t>	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Amrita </a:t>
            </a:r>
            <a:r>
              <a:rPr lang="en-US" dirty="0" err="1" smtClean="0"/>
              <a:t>Vishwa</a:t>
            </a:r>
            <a:r>
              <a:rPr lang="en-US" dirty="0" smtClean="0"/>
              <a:t> </a:t>
            </a:r>
            <a:r>
              <a:rPr lang="en-US" dirty="0" err="1" smtClean="0"/>
              <a:t>Vidyapeetham</a:t>
            </a:r>
            <a:r>
              <a:rPr lang="en-US" dirty="0" smtClean="0"/>
              <a:t>, Coimbatore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Associate Professor, </a:t>
            </a:r>
            <a:r>
              <a:rPr lang="en-US" dirty="0" err="1" smtClean="0"/>
              <a:t>Dept</a:t>
            </a:r>
            <a:r>
              <a:rPr lang="en-US" dirty="0" smtClean="0"/>
              <a:t> of Computer Science and </a:t>
            </a:r>
            <a:r>
              <a:rPr lang="en-US" dirty="0" err="1" smtClean="0"/>
              <a:t>Engg</a:t>
            </a:r>
            <a:endParaRPr lang="en-US" dirty="0"/>
          </a:p>
        </p:txBody>
      </p:sp>
      <p:pic>
        <p:nvPicPr>
          <p:cNvPr id="1026" name="Picture 2" descr="C:\Users\ni_ganesh\Pictures\15281021053838327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012" y="-304800"/>
            <a:ext cx="3901456" cy="1951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4437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15CSE381 – COA 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600201"/>
            <a:ext cx="4875371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Icarus Verilog is a free compiler implementation for the IEEE-1364 Verilog hardware description </a:t>
            </a:r>
            <a:r>
              <a:rPr lang="en-US" dirty="0" smtClean="0"/>
              <a:t>language</a:t>
            </a:r>
          </a:p>
          <a:p>
            <a:r>
              <a:rPr lang="en-US" dirty="0">
                <a:hlinkClick r:id="rId2"/>
              </a:rPr>
              <a:t>http://bleyer.org/icarus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We will use this to simulate hardware design in our lab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170612" y="1611086"/>
            <a:ext cx="4876800" cy="4247317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/* A simple and gate</a:t>
            </a:r>
          </a:p>
          <a:p>
            <a:r>
              <a:rPr lang="en-US" dirty="0"/>
              <a:t>File: 1_and.v              */</a:t>
            </a:r>
          </a:p>
          <a:p>
            <a:endParaRPr lang="en-US" dirty="0"/>
          </a:p>
          <a:p>
            <a:r>
              <a:rPr lang="en-US" dirty="0"/>
              <a:t>module </a:t>
            </a:r>
            <a:r>
              <a:rPr lang="en-US" dirty="0" err="1"/>
              <a:t>andgate</a:t>
            </a:r>
            <a:r>
              <a:rPr lang="en-US" dirty="0"/>
              <a:t> (a, b, y);</a:t>
            </a:r>
          </a:p>
          <a:p>
            <a:r>
              <a:rPr lang="en-US" dirty="0"/>
              <a:t>input a, b;</a:t>
            </a:r>
          </a:p>
          <a:p>
            <a:r>
              <a:rPr lang="en-US" dirty="0"/>
              <a:t>output y;</a:t>
            </a:r>
          </a:p>
          <a:p>
            <a:endParaRPr lang="en-US" dirty="0"/>
          </a:p>
          <a:p>
            <a:r>
              <a:rPr lang="en-US" dirty="0"/>
              <a:t>// using data flow abstraction </a:t>
            </a:r>
          </a:p>
          <a:p>
            <a:r>
              <a:rPr lang="en-US" dirty="0"/>
              <a:t>assign y = a &amp; b;</a:t>
            </a:r>
          </a:p>
          <a:p>
            <a:endParaRPr lang="en-US" dirty="0"/>
          </a:p>
          <a:p>
            <a:r>
              <a:rPr lang="en-US" dirty="0"/>
              <a:t>//using gate level abstraction</a:t>
            </a:r>
          </a:p>
          <a:p>
            <a:r>
              <a:rPr lang="en-US" dirty="0"/>
              <a:t>//and a1(</a:t>
            </a:r>
            <a:r>
              <a:rPr lang="en-US" dirty="0" err="1"/>
              <a:t>y,a,b</a:t>
            </a:r>
            <a:r>
              <a:rPr lang="en-US" dirty="0"/>
              <a:t>);</a:t>
            </a:r>
          </a:p>
          <a:p>
            <a:endParaRPr lang="en-US" dirty="0"/>
          </a:p>
          <a:p>
            <a:r>
              <a:rPr lang="en-US" dirty="0"/>
              <a:t>//run either gate level or data flow level code</a:t>
            </a:r>
          </a:p>
          <a:p>
            <a:r>
              <a:rPr lang="en-US" dirty="0" err="1"/>
              <a:t>endmodule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392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 smtClean="0"/>
              <a:t>iverilog</a:t>
            </a:r>
            <a:endParaRPr lang="en-IE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6262" y="1600200"/>
            <a:ext cx="6556301" cy="45259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89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Procedure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smtClean="0"/>
              <a:t>Complete the installation</a:t>
            </a:r>
          </a:p>
          <a:p>
            <a:r>
              <a:rPr lang="en-IE" dirty="0" smtClean="0"/>
              <a:t>Open the folder mentioned during the installation</a:t>
            </a:r>
          </a:p>
          <a:p>
            <a:pPr lvl="1"/>
            <a:r>
              <a:rPr lang="en-IE" dirty="0" smtClean="0"/>
              <a:t>In my case, it was C:\iverilog</a:t>
            </a:r>
          </a:p>
          <a:p>
            <a:r>
              <a:rPr lang="en-IE" dirty="0" smtClean="0"/>
              <a:t>You can write your first </a:t>
            </a:r>
            <a:r>
              <a:rPr lang="en-IE" b="1" dirty="0" err="1" smtClean="0"/>
              <a:t>hello.v</a:t>
            </a:r>
            <a:r>
              <a:rPr lang="en-IE" dirty="0" smtClean="0"/>
              <a:t> program in the bin folder under C:\iverilog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568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h</a:t>
            </a:r>
            <a:r>
              <a:rPr lang="en-IE" dirty="0" err="1" smtClean="0"/>
              <a:t>ello.v</a:t>
            </a:r>
            <a:r>
              <a:rPr lang="en-IE" dirty="0" smtClean="0"/>
              <a:t> 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75726" y="1524000"/>
            <a:ext cx="5637371" cy="4525963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module hello;</a:t>
            </a:r>
          </a:p>
          <a:p>
            <a:pPr marL="0" indent="0">
              <a:buNone/>
            </a:pPr>
            <a:r>
              <a:rPr lang="en-US" dirty="0"/>
              <a:t>  initial </a:t>
            </a:r>
          </a:p>
          <a:p>
            <a:pPr marL="0" indent="0">
              <a:buNone/>
            </a:pPr>
            <a:r>
              <a:rPr lang="en-US" dirty="0"/>
              <a:t>    begin</a:t>
            </a:r>
          </a:p>
          <a:p>
            <a:pPr marL="0" indent="0">
              <a:buNone/>
            </a:pPr>
            <a:r>
              <a:rPr lang="en-US" dirty="0"/>
              <a:t>      $display("Hello, World");</a:t>
            </a:r>
          </a:p>
          <a:p>
            <a:pPr marL="0" indent="0">
              <a:buNone/>
            </a:pPr>
            <a:r>
              <a:rPr lang="en-US" dirty="0"/>
              <a:t>      $finish ;</a:t>
            </a:r>
          </a:p>
          <a:p>
            <a:pPr marL="0" indent="0">
              <a:buNone/>
            </a:pPr>
            <a:r>
              <a:rPr lang="en-US" dirty="0"/>
              <a:t>    end</a:t>
            </a:r>
          </a:p>
          <a:p>
            <a:pPr marL="0" indent="0">
              <a:buNone/>
            </a:pPr>
            <a:r>
              <a:rPr lang="en-US" dirty="0" err="1"/>
              <a:t>endmodule</a:t>
            </a:r>
            <a:endParaRPr lang="en-I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482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Running Verilog code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 smtClean="0"/>
              <a:t>Open command prompt under C:\iverilog\bin</a:t>
            </a:r>
          </a:p>
          <a:p>
            <a:r>
              <a:rPr lang="en-US" dirty="0"/>
              <a:t>compile this program with the command:</a:t>
            </a:r>
          </a:p>
          <a:p>
            <a:pPr lvl="1"/>
            <a:r>
              <a:rPr lang="en-US" b="1" dirty="0" err="1" smtClean="0"/>
              <a:t>iverilog</a:t>
            </a:r>
            <a:r>
              <a:rPr lang="en-US" b="1" dirty="0" smtClean="0"/>
              <a:t> </a:t>
            </a:r>
            <a:r>
              <a:rPr lang="en-US" b="1" dirty="0"/>
              <a:t>-o hello </a:t>
            </a:r>
            <a:r>
              <a:rPr lang="en-US" b="1" dirty="0" err="1"/>
              <a:t>hello.v</a:t>
            </a:r>
            <a:endParaRPr lang="en-US" b="1" dirty="0"/>
          </a:p>
          <a:p>
            <a:r>
              <a:rPr lang="en-US" dirty="0"/>
              <a:t>The results of this compile are placed into the file "hello", because the "-o" flag tells the compiler where to place the compiled result. Next, execute the compiled program like so:</a:t>
            </a:r>
          </a:p>
          <a:p>
            <a:pPr lvl="1"/>
            <a:r>
              <a:rPr lang="en-US" b="1" dirty="0" err="1" smtClean="0"/>
              <a:t>vvp</a:t>
            </a:r>
            <a:r>
              <a:rPr lang="en-US" b="1" dirty="0" smtClean="0"/>
              <a:t> hello</a:t>
            </a:r>
          </a:p>
          <a:p>
            <a:pPr lvl="1"/>
            <a:r>
              <a:rPr lang="en-US" dirty="0" smtClean="0"/>
              <a:t>Hello</a:t>
            </a:r>
            <a:r>
              <a:rPr lang="en-US" dirty="0"/>
              <a:t>, World</a:t>
            </a:r>
            <a:endParaRPr lang="en-I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812" y="4580935"/>
            <a:ext cx="7466013" cy="227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86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Resources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smtClean="0">
                <a:hlinkClick r:id="rId2"/>
              </a:rPr>
              <a:t>http</a:t>
            </a:r>
            <a:r>
              <a:rPr lang="en-IE" dirty="0">
                <a:hlinkClick r:id="rId2"/>
              </a:rPr>
              <a:t>://</a:t>
            </a:r>
            <a:r>
              <a:rPr lang="en-IE" dirty="0" smtClean="0">
                <a:hlinkClick r:id="rId2"/>
              </a:rPr>
              <a:t>vol.verilog.com/VOL/main.htm</a:t>
            </a:r>
            <a:endParaRPr lang="en-IE" dirty="0" smtClean="0"/>
          </a:p>
          <a:p>
            <a:r>
              <a:rPr lang="en-IE" dirty="0">
                <a:hlinkClick r:id="rId3"/>
              </a:rPr>
              <a:t>http://</a:t>
            </a:r>
            <a:r>
              <a:rPr lang="en-IE" dirty="0" smtClean="0">
                <a:hlinkClick r:id="rId3"/>
              </a:rPr>
              <a:t>www.referencedesigner.com/tutorials/verilog/verilog_01.php</a:t>
            </a:r>
            <a:r>
              <a:rPr lang="en-IE" dirty="0" smtClean="0"/>
              <a:t> </a:t>
            </a:r>
          </a:p>
          <a:p>
            <a:r>
              <a:rPr lang="en-IE" dirty="0">
                <a:hlinkClick r:id="rId4"/>
              </a:rPr>
              <a:t>http://electrosofts.com/verilog/introduction.html</a:t>
            </a:r>
            <a:endParaRPr lang="en-I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233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75612" y="4622494"/>
            <a:ext cx="3730625" cy="139730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Office </a:t>
            </a:r>
            <a:r>
              <a:rPr lang="en-US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Hours</a:t>
            </a:r>
          </a:p>
          <a:p>
            <a:pPr marL="742950" lvl="1" indent="-285750">
              <a:spcBef>
                <a:spcPct val="20000"/>
              </a:spcBef>
              <a:buFont typeface="Arial" pitchFamily="34" charset="0"/>
              <a:buChar char="–"/>
            </a:pPr>
            <a:r>
              <a:rPr lang="en-US" sz="24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Monday 1120-1210  @ My </a:t>
            </a:r>
            <a:r>
              <a:rPr lang="en-US" sz="24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office</a:t>
            </a:r>
            <a:endParaRPr lang="en-US" sz="2400" dirty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29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neshTemplate">
  <a:themeElements>
    <a:clrScheme name="Custom 1">
      <a:dk1>
        <a:sysClr val="windowText" lastClr="000000"/>
      </a:dk1>
      <a:lt1>
        <a:sysClr val="window" lastClr="FFFFFF"/>
      </a:lt1>
      <a:dk2>
        <a:srgbClr val="0E8E26"/>
      </a:dk2>
      <a:lt2>
        <a:srgbClr val="EEECE1"/>
      </a:lt2>
      <a:accent1>
        <a:srgbClr val="09C77A"/>
      </a:accent1>
      <a:accent2>
        <a:srgbClr val="C0504D"/>
      </a:accent2>
      <a:accent3>
        <a:srgbClr val="0DBBBB"/>
      </a:accent3>
      <a:accent4>
        <a:srgbClr val="8064A2"/>
      </a:accent4>
      <a:accent5>
        <a:srgbClr val="4BACC6"/>
      </a:accent5>
      <a:accent6>
        <a:srgbClr val="F79646"/>
      </a:accent6>
      <a:hlink>
        <a:srgbClr val="5F0060"/>
      </a:hlink>
      <a:folHlink>
        <a:srgbClr val="0DBBB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GaneshTemplate">
  <a:themeElements>
    <a:clrScheme name="Custom 1">
      <a:dk1>
        <a:sysClr val="windowText" lastClr="000000"/>
      </a:dk1>
      <a:lt1>
        <a:sysClr val="window" lastClr="FFFFFF"/>
      </a:lt1>
      <a:dk2>
        <a:srgbClr val="0E8E26"/>
      </a:dk2>
      <a:lt2>
        <a:srgbClr val="EEECE1"/>
      </a:lt2>
      <a:accent1>
        <a:srgbClr val="09C77A"/>
      </a:accent1>
      <a:accent2>
        <a:srgbClr val="C0504D"/>
      </a:accent2>
      <a:accent3>
        <a:srgbClr val="0DBBBB"/>
      </a:accent3>
      <a:accent4>
        <a:srgbClr val="8064A2"/>
      </a:accent4>
      <a:accent5>
        <a:srgbClr val="4BACC6"/>
      </a:accent5>
      <a:accent6>
        <a:srgbClr val="F79646"/>
      </a:accent6>
      <a:hlink>
        <a:srgbClr val="5F0060"/>
      </a:hlink>
      <a:folHlink>
        <a:srgbClr val="0DBBB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GaneshTemplate</Template>
  <TotalTime>13490</TotalTime>
  <Words>286</Words>
  <Application>Microsoft Office PowerPoint</Application>
  <PresentationFormat>Custom</PresentationFormat>
  <Paragraphs>64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GaneshTemplate</vt:lpstr>
      <vt:lpstr>1_GaneshTemplate</vt:lpstr>
      <vt:lpstr>15CSE301  Computer Organization and Architecture</vt:lpstr>
      <vt:lpstr>15CSE381 – COA Lab</vt:lpstr>
      <vt:lpstr>iverilog</vt:lpstr>
      <vt:lpstr>Procedure</vt:lpstr>
      <vt:lpstr>hello.v </vt:lpstr>
      <vt:lpstr>Running Verilog code</vt:lpstr>
      <vt:lpstr>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15CSE337  Cloud Computing and Services</dc:title>
  <dc:creator>Dr. Ganesh Neelakanta Iyer</dc:creator>
  <cp:lastModifiedBy>Ganesh Iyer</cp:lastModifiedBy>
  <cp:revision>157</cp:revision>
  <dcterms:created xsi:type="dcterms:W3CDTF">2018-06-04T08:25:54Z</dcterms:created>
  <dcterms:modified xsi:type="dcterms:W3CDTF">2019-06-06T23:36:38Z</dcterms:modified>
</cp:coreProperties>
</file>

<file path=docProps/thumbnail.jpeg>
</file>